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7CB98-2CB6-487E-A0EC-AD15BF621E10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48FA3-EA74-4EDF-A3CD-19FDDA19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6CD20-5385-4B3C-B992-2F4A437B6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8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1DFAF-C544-4956-BC02-21274CC36B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10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1DFAF-C544-4956-BC02-21274CC36B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69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549" y="1425341"/>
            <a:ext cx="6089651" cy="3636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05" t="-47371" r="-88037" b="50000"/>
          <a:stretch/>
        </p:blipFill>
        <p:spPr>
          <a:xfrm>
            <a:off x="7038503" y="3947529"/>
            <a:ext cx="3492500" cy="6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5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0055" y="375558"/>
            <a:ext cx="10835216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65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1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7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99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0" y="2676078"/>
            <a:ext cx="4483496" cy="98514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486400" y="1803401"/>
            <a:ext cx="0" cy="273050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25400" algn="l" rotWithShape="0">
              <a:schemeClr val="accent6">
                <a:alpha val="6000"/>
              </a:schemeClr>
            </a:outerShdw>
          </a:effectLst>
        </p:spPr>
      </p:cxnSp>
      <p:sp>
        <p:nvSpPr>
          <p:cNvPr id="6" name="Rectangle 5"/>
          <p:cNvSpPr/>
          <p:nvPr userDrawn="1"/>
        </p:nvSpPr>
        <p:spPr>
          <a:xfrm rot="10800000">
            <a:off x="-9" y="6350211"/>
            <a:ext cx="12192001" cy="507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791200" y="1968500"/>
            <a:ext cx="6096000" cy="1485901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Rectangle 14"/>
          <p:cNvSpPr/>
          <p:nvPr userDrawn="1"/>
        </p:nvSpPr>
        <p:spPr>
          <a:xfrm rot="10800000" flipH="1" flipV="1">
            <a:off x="-4" y="6197390"/>
            <a:ext cx="12192003" cy="152820"/>
          </a:xfrm>
          <a:prstGeom prst="rect">
            <a:avLst/>
          </a:prstGeom>
          <a:solidFill>
            <a:srgbClr val="4EA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10800000" flipH="1">
            <a:off x="10160001" y="-11"/>
            <a:ext cx="2031996" cy="1247061"/>
          </a:xfrm>
          <a:prstGeom prst="triangle">
            <a:avLst>
              <a:gd name="adj" fmla="val 100000"/>
            </a:avLst>
          </a:prstGeom>
          <a:solidFill>
            <a:srgbClr val="DE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791200" y="3650537"/>
            <a:ext cx="6096000" cy="4135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91200" y="4133077"/>
            <a:ext cx="6096000" cy="413524"/>
          </a:xfrm>
        </p:spPr>
        <p:txBody>
          <a:bodyPr>
            <a:normAutofit/>
          </a:bodyPr>
          <a:lstStyle>
            <a:lvl1pPr>
              <a:defRPr sz="213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242905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 (Lef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157" y="484538"/>
            <a:ext cx="6031229" cy="607663"/>
          </a:xfrm>
        </p:spPr>
        <p:txBody>
          <a:bodyPr>
            <a:noAutofit/>
          </a:bodyPr>
          <a:lstStyle>
            <a:lvl1pPr algn="l">
              <a:defRPr sz="48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Rectangle 14"/>
          <p:cNvSpPr/>
          <p:nvPr userDrawn="1"/>
        </p:nvSpPr>
        <p:spPr>
          <a:xfrm rot="10800000">
            <a:off x="0" y="6273802"/>
            <a:ext cx="609600" cy="584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2" y="6384879"/>
            <a:ext cx="276857" cy="36204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0800000">
            <a:off x="609600" y="6273802"/>
            <a:ext cx="11582397" cy="584197"/>
          </a:xfrm>
          <a:prstGeom prst="rect">
            <a:avLst/>
          </a:prstGeom>
          <a:solidFill>
            <a:srgbClr val="DEE2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604798" y="6396624"/>
            <a:ext cx="4251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3382A-F455-4700-8796-446F3FAC6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1570741" y="6419951"/>
            <a:ext cx="0" cy="291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600" y="6273800"/>
            <a:ext cx="0" cy="58419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13973" y="1193800"/>
            <a:ext cx="6807199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25400" algn="l" rotWithShape="0">
              <a:schemeClr val="accent6">
                <a:alpha val="6000"/>
              </a:schemeClr>
            </a:outerShdw>
          </a:effectLst>
        </p:spPr>
      </p:cxnSp>
      <p:sp>
        <p:nvSpPr>
          <p:cNvPr id="3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7997" y="1498600"/>
            <a:ext cx="10668003" cy="4165600"/>
          </a:xfrm>
        </p:spPr>
        <p:txBody>
          <a:bodyPr>
            <a:normAutofit/>
          </a:bodyPr>
          <a:lstStyle>
            <a:lvl1pPr algn="l">
              <a:defRPr sz="2667" baseline="0">
                <a:solidFill>
                  <a:schemeClr val="accent1"/>
                </a:solidFill>
                <a:latin typeface="+mn-lt"/>
              </a:defRPr>
            </a:lvl1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-13973" y="381000"/>
            <a:ext cx="6807199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25400" algn="l" rotWithShape="0">
              <a:schemeClr val="accent6">
                <a:alpha val="6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355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0800000">
            <a:off x="0" y="6273802"/>
            <a:ext cx="609600" cy="584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2" y="6384879"/>
            <a:ext cx="276857" cy="36204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0800000">
            <a:off x="609600" y="6273802"/>
            <a:ext cx="11582397" cy="584197"/>
          </a:xfrm>
          <a:prstGeom prst="rect">
            <a:avLst/>
          </a:prstGeom>
          <a:solidFill>
            <a:srgbClr val="DEE2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604798" y="6396624"/>
            <a:ext cx="4251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3382A-F455-4700-8796-446F3FAC6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1570741" y="6419951"/>
            <a:ext cx="0" cy="291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600" y="6273800"/>
            <a:ext cx="0" cy="58419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9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0" y="6273802"/>
            <a:ext cx="609600" cy="584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2" y="6384879"/>
            <a:ext cx="276857" cy="36204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rot="10800000">
            <a:off x="609600" y="6273802"/>
            <a:ext cx="11582397" cy="584197"/>
          </a:xfrm>
          <a:prstGeom prst="rect">
            <a:avLst/>
          </a:prstGeom>
          <a:solidFill>
            <a:srgbClr val="DEE2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604798" y="6396624"/>
            <a:ext cx="4251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3382A-F455-4700-8796-446F3FAC6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570741" y="6419951"/>
            <a:ext cx="0" cy="291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609600" y="6273800"/>
            <a:ext cx="0" cy="58419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09600" y="2108201"/>
            <a:ext cx="3352800" cy="3728177"/>
          </a:xfrm>
          <a:prstGeom prst="roundRect">
            <a:avLst>
              <a:gd name="adj" fmla="val 2534"/>
            </a:avLst>
          </a:prstGeom>
          <a:noFill/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25400" algn="l" rotWithShape="0">
              <a:schemeClr val="accent6">
                <a:alpha val="6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419600" y="2108201"/>
            <a:ext cx="3352800" cy="3728177"/>
          </a:xfrm>
          <a:prstGeom prst="roundRect">
            <a:avLst>
              <a:gd name="adj" fmla="val 2534"/>
            </a:avLst>
          </a:prstGeom>
          <a:noFill/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25400" algn="l" rotWithShape="0">
              <a:schemeClr val="accent6">
                <a:alpha val="6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229600" y="2108201"/>
            <a:ext cx="3352800" cy="3728177"/>
          </a:xfrm>
          <a:prstGeom prst="roundRect">
            <a:avLst>
              <a:gd name="adj" fmla="val 2534"/>
            </a:avLst>
          </a:prstGeom>
          <a:noFill/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25400" algn="l" rotWithShape="0">
              <a:schemeClr val="accent6">
                <a:alpha val="6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2085623" y="685800"/>
            <a:ext cx="8020755" cy="883109"/>
            <a:chOff x="0" y="2145904"/>
            <a:chExt cx="9144000" cy="66233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0" y="2145904"/>
              <a:ext cx="9144000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outerShdw blurRad="50800" dist="25400" algn="l" rotWithShape="0">
                <a:schemeClr val="accent6">
                  <a:alpha val="6000"/>
                </a:schemeClr>
              </a:outerShdw>
            </a:effectLst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0" y="2808236"/>
              <a:ext cx="9144000" cy="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outerShdw blurRad="50800" dist="25400" algn="l" rotWithShape="0">
                <a:schemeClr val="accent6">
                  <a:alpha val="6000"/>
                </a:schemeClr>
              </a:outerShdw>
            </a:effectLst>
          </p:spPr>
        </p:cxnSp>
      </p:grpSp>
      <p:sp>
        <p:nvSpPr>
          <p:cNvPr id="55" name="Text Placeholder 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2601" y="3124200"/>
            <a:ext cx="2906801" cy="2540000"/>
          </a:xfrm>
        </p:spPr>
        <p:txBody>
          <a:bodyPr>
            <a:normAutofit/>
          </a:bodyPr>
          <a:lstStyle>
            <a:lvl1pPr algn="ctr"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supporting text -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56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642601" y="3124200"/>
            <a:ext cx="2906801" cy="2540000"/>
          </a:xfrm>
        </p:spPr>
        <p:txBody>
          <a:bodyPr>
            <a:normAutofit/>
          </a:bodyPr>
          <a:lstStyle>
            <a:lvl1pPr algn="ctr"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supporting text -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57" name="Text Placeholder 3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52601" y="3124200"/>
            <a:ext cx="2906801" cy="2540000"/>
          </a:xfrm>
        </p:spPr>
        <p:txBody>
          <a:bodyPr>
            <a:normAutofit/>
          </a:bodyPr>
          <a:lstStyle>
            <a:lvl1pPr algn="ctr"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supporting text -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3080386" y="685801"/>
            <a:ext cx="6031229" cy="895809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>
            <a:off x="4610102" y="2921000"/>
            <a:ext cx="2971799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25400" algn="l" rotWithShape="0">
              <a:schemeClr val="accent6">
                <a:alpha val="6000"/>
              </a:schemeClr>
            </a:outerShdw>
          </a:effectLst>
        </p:spPr>
      </p:cxnSp>
      <p:cxnSp>
        <p:nvCxnSpPr>
          <p:cNvPr id="61" name="Straight Connector 60"/>
          <p:cNvCxnSpPr/>
          <p:nvPr userDrawn="1"/>
        </p:nvCxnSpPr>
        <p:spPr>
          <a:xfrm>
            <a:off x="800102" y="2921000"/>
            <a:ext cx="2971799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25400" algn="l" rotWithShape="0">
              <a:schemeClr val="accent6">
                <a:alpha val="6000"/>
              </a:schemeClr>
            </a:outerShdw>
          </a:effectLst>
        </p:spPr>
      </p:cxnSp>
      <p:cxnSp>
        <p:nvCxnSpPr>
          <p:cNvPr id="62" name="Straight Connector 61"/>
          <p:cNvCxnSpPr/>
          <p:nvPr userDrawn="1"/>
        </p:nvCxnSpPr>
        <p:spPr>
          <a:xfrm>
            <a:off x="8420102" y="2921000"/>
            <a:ext cx="2971799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25400" algn="l" rotWithShape="0">
              <a:schemeClr val="accent6">
                <a:alpha val="6000"/>
              </a:schemeClr>
            </a:outerShdw>
          </a:effectLst>
        </p:spPr>
      </p:cxnSp>
      <p:sp>
        <p:nvSpPr>
          <p:cNvPr id="64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50902" y="2311400"/>
            <a:ext cx="2920999" cy="508000"/>
          </a:xfrm>
        </p:spPr>
        <p:txBody>
          <a:bodyPr anchor="ctr">
            <a:normAutofit/>
          </a:bodyPr>
          <a:lstStyle>
            <a:lvl1pPr algn="ctr">
              <a:defRPr sz="2133" baseline="0">
                <a:solidFill>
                  <a:schemeClr val="accent1"/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TOPIC / KEY POINT</a:t>
            </a:r>
          </a:p>
        </p:txBody>
      </p:sp>
      <p:sp>
        <p:nvSpPr>
          <p:cNvPr id="65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4660902" y="2311400"/>
            <a:ext cx="2920999" cy="508000"/>
          </a:xfrm>
        </p:spPr>
        <p:txBody>
          <a:bodyPr anchor="ctr">
            <a:normAutofit/>
          </a:bodyPr>
          <a:lstStyle>
            <a:lvl1pPr algn="ctr">
              <a:defRPr sz="2133" baseline="0">
                <a:solidFill>
                  <a:schemeClr val="accent1"/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TOPIC / KEY POINT</a:t>
            </a:r>
          </a:p>
        </p:txBody>
      </p:sp>
      <p:sp>
        <p:nvSpPr>
          <p:cNvPr id="66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8445501" y="2311400"/>
            <a:ext cx="2920999" cy="508000"/>
          </a:xfrm>
          <a:noFill/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25400" algn="l" rotWithShape="0">
              <a:schemeClr val="accent6">
                <a:alpha val="6000"/>
              </a:schemeClr>
            </a:outerShdw>
          </a:effectLst>
        </p:spPr>
        <p:txBody>
          <a:bodyPr anchor="ctr">
            <a:normAutofit/>
          </a:bodyPr>
          <a:lstStyle>
            <a:lvl1pPr algn="ctr">
              <a:defRPr sz="2133" baseline="0">
                <a:solidFill>
                  <a:schemeClr val="accent1"/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TOPIC / KEY POINT</a:t>
            </a:r>
          </a:p>
        </p:txBody>
      </p:sp>
    </p:spTree>
    <p:extLst>
      <p:ext uri="{BB962C8B-B14F-4D97-AF65-F5344CB8AC3E}">
        <p14:creationId xmlns:p14="http://schemas.microsoft.com/office/powerpoint/2010/main" val="328873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4986" y="365125"/>
            <a:ext cx="9388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4987" y="1825625"/>
            <a:ext cx="938881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05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5946" y="129994"/>
            <a:ext cx="9388815" cy="1325563"/>
          </a:xfrm>
        </p:spPr>
        <p:txBody>
          <a:bodyPr>
            <a:normAutofit/>
          </a:bodyPr>
          <a:lstStyle/>
          <a:p>
            <a:r>
              <a:rPr lang="en-US" sz="3733" dirty="0"/>
              <a:t>SARAH Model: </a:t>
            </a:r>
            <a:br>
              <a:rPr lang="en-US" sz="3733" dirty="0"/>
            </a:br>
            <a:r>
              <a:rPr lang="en-US" sz="3733" dirty="0"/>
              <a:t>Help With Emotions of Change</a:t>
            </a:r>
          </a:p>
        </p:txBody>
      </p:sp>
      <p:pic>
        <p:nvPicPr>
          <p:cNvPr id="6" name="Picture 2" descr="Image result for s-a-r-a-h model feed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07" y="1568438"/>
            <a:ext cx="8671335" cy="46620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4880" y="6343327"/>
            <a:ext cx="2577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Time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82491" y="6618514"/>
            <a:ext cx="1018903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4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9706" y="965915"/>
            <a:ext cx="9224634" cy="54194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4529" y="17395"/>
            <a:ext cx="9388814" cy="1325563"/>
          </a:xfrm>
        </p:spPr>
        <p:txBody>
          <a:bodyPr/>
          <a:lstStyle/>
          <a:p>
            <a:r>
              <a:rPr lang="en-US" dirty="0"/>
              <a:t>Hijacking the Amygdala</a:t>
            </a:r>
          </a:p>
        </p:txBody>
      </p:sp>
    </p:spTree>
    <p:extLst>
      <p:ext uri="{BB962C8B-B14F-4D97-AF65-F5344CB8AC3E}">
        <p14:creationId xmlns:p14="http://schemas.microsoft.com/office/powerpoint/2010/main" val="192923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05058" y="339708"/>
            <a:ext cx="10835216" cy="863600"/>
          </a:xfrm>
        </p:spPr>
        <p:txBody>
          <a:bodyPr>
            <a:normAutofit/>
          </a:bodyPr>
          <a:lstStyle/>
          <a:p>
            <a:r>
              <a:rPr lang="en-US" sz="4000" b="0" dirty="0">
                <a:latin typeface="Century Gothic" panose="020B0502020202020204" pitchFamily="34" charset="0"/>
              </a:rPr>
              <a:t>What is Emotional or Amygdala Hijacking?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2434" y="1403797"/>
            <a:ext cx="5486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amygdala is based at the center of the brain &amp; controls responses to fear and empathy.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it feels threats, it responds not just irrationally, but destructively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amygdala attacks the neo cortex, the thinking part of the brain.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is little or no ability to rely on intelligence reasoning when this happens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14" y="1194607"/>
            <a:ext cx="4836685" cy="38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1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33" dirty="0"/>
              <a:t>SARAH Model: Help With Emotions of Change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460850" y="1909679"/>
            <a:ext cx="3697703" cy="36977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Std 35 Light" panose="020B0402020203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33429" y="1600201"/>
            <a:ext cx="2082265" cy="2146424"/>
            <a:chOff x="4450071" y="1200150"/>
            <a:chExt cx="1561699" cy="1609818"/>
          </a:xfrm>
        </p:grpSpPr>
        <p:grpSp>
          <p:nvGrpSpPr>
            <p:cNvPr id="11" name="Group 10"/>
            <p:cNvGrpSpPr/>
            <p:nvPr/>
          </p:nvGrpSpPr>
          <p:grpSpPr>
            <a:xfrm>
              <a:off x="4450071" y="1200150"/>
              <a:ext cx="1561699" cy="1609818"/>
              <a:chOff x="1261292" y="1245195"/>
              <a:chExt cx="1825610" cy="1486903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1261292" y="1245195"/>
                <a:ext cx="1825610" cy="14869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LT Std 35 Light" panose="020B0402020203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261292" y="1247225"/>
                <a:ext cx="1825610" cy="27345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LT Std 35 Light" panose="020B0402020203020204" pitchFamily="34" charset="0"/>
                    <a:ea typeface="+mn-ea"/>
                    <a:cs typeface="+mn-cs"/>
                  </a:rPr>
                  <a:t>Shock</a:t>
                </a:r>
                <a:endPara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518240" y="1558721"/>
              <a:ext cx="1425360" cy="11999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What? No Way!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How good things were in the past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It can’t happen here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Numbness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Refusing to hear new information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89099" y="2273389"/>
            <a:ext cx="1919572" cy="1394216"/>
            <a:chOff x="966824" y="1705040"/>
            <a:chExt cx="1439679" cy="1045662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966824" y="1705040"/>
              <a:ext cx="1439679" cy="1045662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99205" y="1881623"/>
              <a:ext cx="574918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S</a:t>
              </a:r>
              <a:b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</a:b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 Shock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10733" y="2273389"/>
            <a:ext cx="1919572" cy="1394216"/>
            <a:chOff x="2558049" y="1705040"/>
            <a:chExt cx="1439679" cy="1045662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558049" y="1705040"/>
              <a:ext cx="1439679" cy="1045662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6059" y="1881623"/>
              <a:ext cx="543659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A</a:t>
              </a:r>
              <a:b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</a:b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Anger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10733" y="3849459"/>
            <a:ext cx="1919572" cy="1394216"/>
            <a:chOff x="2558049" y="2887093"/>
            <a:chExt cx="1439679" cy="1045662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558049" y="2887093"/>
              <a:ext cx="1439679" cy="1045662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59989" y="3063676"/>
              <a:ext cx="835806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R</a:t>
              </a:r>
              <a:b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</a:b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Resistance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89099" y="3849459"/>
            <a:ext cx="1919572" cy="1394216"/>
            <a:chOff x="966824" y="2887093"/>
            <a:chExt cx="1439679" cy="1045662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966824" y="2887093"/>
              <a:ext cx="1439679" cy="1045662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06849" y="3063676"/>
              <a:ext cx="959638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A</a:t>
              </a:r>
              <a:b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</a:b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 Acceptance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280936" y="1600200"/>
            <a:ext cx="2082265" cy="2133600"/>
            <a:chOff x="6210701" y="1200150"/>
            <a:chExt cx="1561699" cy="1600200"/>
          </a:xfrm>
        </p:grpSpPr>
        <p:grpSp>
          <p:nvGrpSpPr>
            <p:cNvPr id="15" name="Group 14"/>
            <p:cNvGrpSpPr/>
            <p:nvPr/>
          </p:nvGrpSpPr>
          <p:grpSpPr>
            <a:xfrm>
              <a:off x="6210701" y="1200150"/>
              <a:ext cx="1561699" cy="1600200"/>
              <a:chOff x="1261292" y="1245195"/>
              <a:chExt cx="1825610" cy="1486903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1261292" y="1245195"/>
                <a:ext cx="1825610" cy="14869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LT Std 35 Light" panose="020B0402020203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1261292" y="1247225"/>
                <a:ext cx="1825610" cy="27511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LT Std 35 Light" panose="020B0402020203020204" pitchFamily="34" charset="0"/>
                    <a:ea typeface="+mn-ea"/>
                    <a:cs typeface="+mn-cs"/>
                  </a:rPr>
                  <a:t>Anger </a:t>
                </a:r>
                <a:endPara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278870" y="1548838"/>
              <a:ext cx="1425360" cy="12307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Whoever said this will be sorry!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Anger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Loss &amp; Hurt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Stubbornness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Blaming others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Complaining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33429" y="3884864"/>
            <a:ext cx="2082265" cy="2185738"/>
            <a:chOff x="4450071" y="2913647"/>
            <a:chExt cx="1561699" cy="1639303"/>
          </a:xfrm>
        </p:grpSpPr>
        <p:grpSp>
          <p:nvGrpSpPr>
            <p:cNvPr id="19" name="Group 18"/>
            <p:cNvGrpSpPr/>
            <p:nvPr/>
          </p:nvGrpSpPr>
          <p:grpSpPr>
            <a:xfrm>
              <a:off x="4450071" y="2913647"/>
              <a:ext cx="1561699" cy="1639303"/>
              <a:chOff x="1261292" y="1245195"/>
              <a:chExt cx="1825610" cy="1486903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1261292" y="1245195"/>
                <a:ext cx="1825610" cy="14869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LT Std 35 Light" panose="020B0402020203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261292" y="1247225"/>
                <a:ext cx="1825610" cy="24951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LT Std 35 Light" panose="020B0402020203020204" pitchFamily="34" charset="0"/>
                    <a:ea typeface="+mn-ea"/>
                    <a:cs typeface="+mn-cs"/>
                  </a:rPr>
                  <a:t>Resistance </a:t>
                </a:r>
                <a:endPara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484970" y="3195310"/>
              <a:ext cx="1493530" cy="13538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I get it…but I don’t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This has to be a mistake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This doesn’t apply to me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What’s the point of trying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Can’t we just go back?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280936" y="3884864"/>
            <a:ext cx="2082265" cy="2185738"/>
            <a:chOff x="6210701" y="2913647"/>
            <a:chExt cx="1561699" cy="1639303"/>
          </a:xfrm>
        </p:grpSpPr>
        <p:grpSp>
          <p:nvGrpSpPr>
            <p:cNvPr id="23" name="Group 22"/>
            <p:cNvGrpSpPr/>
            <p:nvPr/>
          </p:nvGrpSpPr>
          <p:grpSpPr>
            <a:xfrm>
              <a:off x="6210701" y="2913647"/>
              <a:ext cx="1561699" cy="1639303"/>
              <a:chOff x="1261292" y="1245195"/>
              <a:chExt cx="1825610" cy="1486903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261292" y="1245195"/>
                <a:ext cx="1825610" cy="14869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LT Std 35 Light" panose="020B0402020203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261292" y="1247226"/>
                <a:ext cx="1825610" cy="249510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LT Std 35 Light" panose="020B0402020203020204" pitchFamily="34" charset="0"/>
                    <a:ea typeface="+mn-ea"/>
                    <a:cs typeface="+mn-cs"/>
                  </a:rPr>
                  <a:t>Acceptance</a:t>
                </a:r>
                <a:endPara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278870" y="3241520"/>
              <a:ext cx="1425360" cy="11999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This might just work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Seeing possibilities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Teamwork starts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Vision starts to develop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LT Std 35 Light" panose="020B0402020203020204" pitchFamily="34" charset="0"/>
                  <a:ea typeface="+mn-ea"/>
                  <a:cs typeface="+mn-cs"/>
                </a:rPr>
                <a:t>I can get on board, show me how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2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199</Words>
  <Application>Microsoft Office PowerPoint</Application>
  <PresentationFormat>Widescreen</PresentationFormat>
  <Paragraphs>45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Avenir LT Std 35 Light</vt:lpstr>
      <vt:lpstr>Calibri</vt:lpstr>
      <vt:lpstr>Calibri Light</vt:lpstr>
      <vt:lpstr>Century Gothic</vt:lpstr>
      <vt:lpstr>1_Office Theme</vt:lpstr>
      <vt:lpstr>SARAH Model:  Help With Emotions of Change</vt:lpstr>
      <vt:lpstr>Hijacking the Amygdala</vt:lpstr>
      <vt:lpstr>PowerPoint Presentation</vt:lpstr>
      <vt:lpstr>SARAH Model: Help With Emotions of Change</vt:lpstr>
    </vt:vector>
  </TitlesOfParts>
  <Company>Cardon Outreach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SARAH Model:  Help With Emotions of Change</dc:title>
  <dc:creator>Patsy Keating</dc:creator>
  <cp:lastModifiedBy>Andy Taylor</cp:lastModifiedBy>
  <cp:revision>4</cp:revision>
  <dcterms:created xsi:type="dcterms:W3CDTF">2019-05-31T15:29:04Z</dcterms:created>
  <dcterms:modified xsi:type="dcterms:W3CDTF">2019-12-18T21:13:33Z</dcterms:modified>
</cp:coreProperties>
</file>